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8" r:id="rId11"/>
    <p:sldId id="269" r:id="rId12"/>
    <p:sldId id="271" r:id="rId13"/>
    <p:sldId id="273" r:id="rId14"/>
    <p:sldId id="274" r:id="rId15"/>
    <p:sldId id="278" r:id="rId16"/>
    <p:sldId id="279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76" autoAdjust="0"/>
  </p:normalViewPr>
  <p:slideViewPr>
    <p:cSldViewPr>
      <p:cViewPr varScale="1">
        <p:scale>
          <a:sx n="78" d="100"/>
          <a:sy n="78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4B3EF9-1ED2-4B56-88CB-CBC8C2D9C31D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0A076EE-1502-447B-A36A-F5F09DF83C4D}">
      <dgm:prSet phldrT="[Text]"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Introduction</a:t>
          </a:r>
          <a:endParaRPr lang="en-US" sz="1800" dirty="0"/>
        </a:p>
      </dgm:t>
    </dgm:pt>
    <dgm:pt modelId="{0A4BAEB1-AE38-44CD-94AB-AC9A6B9CDA06}" type="parTrans" cxnId="{C84AD529-1DCC-46A3-895B-28DF4A3B7FCB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2A032705-3B09-4C63-9B54-BB858E4CAE7C}" type="sibTrans" cxnId="{C84AD529-1DCC-46A3-895B-28DF4A3B7FCB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7C137FC3-2795-4912-8110-988C7210D5E6}">
      <dgm:prSet phldrT="[Text]"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Types of questions</a:t>
          </a:r>
          <a:endParaRPr lang="en-US" sz="1800" dirty="0"/>
        </a:p>
      </dgm:t>
    </dgm:pt>
    <dgm:pt modelId="{549D32E5-4A0F-4893-8DF6-DD2866945A2D}" type="parTrans" cxnId="{2B6CADB8-1A89-4610-A85E-AE940B7A0A9E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4E4FA270-A2CD-4D54-A237-D5B63CF758AD}" type="sibTrans" cxnId="{2B6CADB8-1A89-4610-A85E-AE940B7A0A9E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E7545A9B-B7C0-4FED-861C-6DBDAE8175E1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General Architecture of QA</a:t>
          </a:r>
          <a:endParaRPr lang="en-US" sz="1800" dirty="0"/>
        </a:p>
      </dgm:t>
    </dgm:pt>
    <dgm:pt modelId="{FC34263D-906B-444B-A649-2B23F66529FA}" type="parTrans" cxnId="{5C78CC89-27CF-4439-B78F-AEB894990C84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FD5F1D2E-58C1-49EB-A088-C696DAFEDD4B}" type="sibTrans" cxnId="{5C78CC89-27CF-4439-B78F-AEB894990C84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C8539DDA-E2AB-4F32-B3AD-2BAA3547A643}">
      <dgm:prSet phldrT="[Text]"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Question Answering </a:t>
          </a:r>
          <a:endParaRPr lang="en-US" sz="1400" dirty="0"/>
        </a:p>
      </dgm:t>
    </dgm:pt>
    <dgm:pt modelId="{E06C741A-FE77-40ED-9754-97EBEF97112B}" type="parTrans" cxnId="{AD084061-7962-4E00-9089-3574A6D5328B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0A38E528-4B52-44F0-86BD-404620C14A81}" type="sibTrans" cxnId="{AD084061-7962-4E00-9089-3574A6D5328B}">
      <dgm:prSet/>
      <dgm:spPr/>
      <dgm:t>
        <a:bodyPr/>
        <a:lstStyle/>
        <a:p>
          <a:pPr>
            <a:lnSpc>
              <a:spcPct val="150000"/>
            </a:lnSpc>
          </a:pPr>
          <a:endParaRPr lang="en-US" sz="1200"/>
        </a:p>
      </dgm:t>
    </dgm:pt>
    <dgm:pt modelId="{F7BB1570-03BB-49D8-ACC0-CAE595FE1B33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Objectives of the research</a:t>
          </a:r>
          <a:endParaRPr lang="en-US" sz="1800" dirty="0"/>
        </a:p>
      </dgm:t>
    </dgm:pt>
    <dgm:pt modelId="{79BC2406-4F73-47B7-991B-C27191A924A0}" type="parTrans" cxnId="{A5DB7CA9-CB56-4007-A8D3-24CE969C20A6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834F2156-92D4-49EA-AB95-0BD97F42BBB2}" type="sibTrans" cxnId="{A5DB7CA9-CB56-4007-A8D3-24CE969C20A6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AE39C170-771D-4851-84F2-767D8B43DFBE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Significance of work</a:t>
          </a:r>
          <a:endParaRPr lang="en-US" sz="1800" dirty="0"/>
        </a:p>
      </dgm:t>
    </dgm:pt>
    <dgm:pt modelId="{CBB7CDDD-6195-446F-90F6-975AF194FEE8}" type="parTrans" cxnId="{697B252B-B83C-4865-B636-B624D7B7F7D3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0C920219-482F-4DB0-91DE-153B3245924B}" type="sibTrans" cxnId="{697B252B-B83C-4865-B636-B624D7B7F7D3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80873CA4-AB79-4400-A68A-52B915343DF4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Applications of QA System</a:t>
          </a:r>
          <a:endParaRPr lang="en-US" sz="1800" dirty="0"/>
        </a:p>
      </dgm:t>
    </dgm:pt>
    <dgm:pt modelId="{B2E4254E-18F4-4107-BF07-0828B6EE92B5}" type="parTrans" cxnId="{D42FAC4A-FB0C-425F-ACE5-F0205D841198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9641AA7B-18CB-4473-9561-15EA5A501ED5}" type="sibTrans" cxnId="{D42FAC4A-FB0C-425F-ACE5-F0205D841198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1F36CFE4-D62D-4D02-AA8E-A3558CA12A2A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Conclusion</a:t>
          </a:r>
          <a:endParaRPr lang="en-US" sz="1800" dirty="0"/>
        </a:p>
      </dgm:t>
    </dgm:pt>
    <dgm:pt modelId="{CBE7B776-4323-486A-AC1C-F07154B02C3F}" type="parTrans" cxnId="{2086ADE3-45ED-4D6A-9849-D460271E8BC1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D7CE4869-329B-4F1B-905D-8910205D2C66}" type="sibTrans" cxnId="{2086ADE3-45ED-4D6A-9849-D460271E8BC1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24CCE77C-4C14-4340-AECF-3DD948975553}">
      <dgm:prSet custT="1"/>
      <dgm:spPr/>
      <dgm:t>
        <a:bodyPr/>
        <a:lstStyle/>
        <a:p>
          <a:pPr algn="l">
            <a:lnSpc>
              <a:spcPct val="150000"/>
            </a:lnSpc>
          </a:pPr>
          <a:r>
            <a:rPr lang="en-US" sz="1800" dirty="0" smtClean="0"/>
            <a:t>References</a:t>
          </a:r>
          <a:endParaRPr lang="en-US" sz="1800" dirty="0"/>
        </a:p>
      </dgm:t>
    </dgm:pt>
    <dgm:pt modelId="{D7A61FCA-38A5-417D-AFA7-209414595507}" type="parTrans" cxnId="{1514ABE2-14DF-46CA-B9CA-1F12FBA344E4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14A2E687-BB5E-4813-ACC8-A8C8B0B6F7E0}" type="sibTrans" cxnId="{1514ABE2-14DF-46CA-B9CA-1F12FBA344E4}">
      <dgm:prSet/>
      <dgm:spPr/>
      <dgm:t>
        <a:bodyPr/>
        <a:lstStyle/>
        <a:p>
          <a:pPr>
            <a:lnSpc>
              <a:spcPct val="150000"/>
            </a:lnSpc>
          </a:pPr>
          <a:endParaRPr lang="en-US" sz="1400"/>
        </a:p>
      </dgm:t>
    </dgm:pt>
    <dgm:pt modelId="{ACF42698-6A6C-4A4A-8DB0-4A1F8F46E798}" type="pres">
      <dgm:prSet presAssocID="{BE4B3EF9-1ED2-4B56-88CB-CBC8C2D9C31D}" presName="linearFlow" presStyleCnt="0">
        <dgm:presLayoutVars>
          <dgm:dir/>
          <dgm:resizeHandles val="exact"/>
        </dgm:presLayoutVars>
      </dgm:prSet>
      <dgm:spPr/>
    </dgm:pt>
    <dgm:pt modelId="{EC609C0D-024E-4F11-A6A7-106D4C15656C}" type="pres">
      <dgm:prSet presAssocID="{90A076EE-1502-447B-A36A-F5F09DF83C4D}" presName="composite" presStyleCnt="0"/>
      <dgm:spPr/>
    </dgm:pt>
    <dgm:pt modelId="{D20F5DA9-61F7-4E31-BC4E-1C371E1048C9}" type="pres">
      <dgm:prSet presAssocID="{90A076EE-1502-447B-A36A-F5F09DF83C4D}" presName="imgShp" presStyleLbl="fgImgPlace1" presStyleIdx="0" presStyleCnt="9"/>
      <dgm:spPr/>
    </dgm:pt>
    <dgm:pt modelId="{5655F8C8-1F18-49F7-8777-FFB1BCFF92AE}" type="pres">
      <dgm:prSet presAssocID="{90A076EE-1502-447B-A36A-F5F09DF83C4D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E6B6E-4FDF-4862-B635-9395CCA50362}" type="pres">
      <dgm:prSet presAssocID="{2A032705-3B09-4C63-9B54-BB858E4CAE7C}" presName="spacing" presStyleCnt="0"/>
      <dgm:spPr/>
    </dgm:pt>
    <dgm:pt modelId="{5E643EB8-5439-407F-920A-B8ECAB2F08DB}" type="pres">
      <dgm:prSet presAssocID="{7C137FC3-2795-4912-8110-988C7210D5E6}" presName="composite" presStyleCnt="0"/>
      <dgm:spPr/>
    </dgm:pt>
    <dgm:pt modelId="{BC562866-46E7-42AE-9869-76F1A64C2778}" type="pres">
      <dgm:prSet presAssocID="{7C137FC3-2795-4912-8110-988C7210D5E6}" presName="imgShp" presStyleLbl="fgImgPlace1" presStyleIdx="1" presStyleCnt="9"/>
      <dgm:spPr/>
    </dgm:pt>
    <dgm:pt modelId="{B1FE8D8A-FF1E-4B5E-984D-550F55B0E100}" type="pres">
      <dgm:prSet presAssocID="{7C137FC3-2795-4912-8110-988C7210D5E6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059AE-FB23-4319-8AB4-BF8803EB7FD3}" type="pres">
      <dgm:prSet presAssocID="{4E4FA270-A2CD-4D54-A237-D5B63CF758AD}" presName="spacing" presStyleCnt="0"/>
      <dgm:spPr/>
    </dgm:pt>
    <dgm:pt modelId="{1741450F-7FE3-456D-88A6-22EFB955202B}" type="pres">
      <dgm:prSet presAssocID="{C8539DDA-E2AB-4F32-B3AD-2BAA3547A643}" presName="composite" presStyleCnt="0"/>
      <dgm:spPr/>
    </dgm:pt>
    <dgm:pt modelId="{A5332F68-C596-40D1-88AA-02A02B0369C1}" type="pres">
      <dgm:prSet presAssocID="{C8539DDA-E2AB-4F32-B3AD-2BAA3547A643}" presName="imgShp" presStyleLbl="fgImgPlace1" presStyleIdx="2" presStyleCnt="9"/>
      <dgm:spPr/>
    </dgm:pt>
    <dgm:pt modelId="{5D5EC2C5-2122-4681-850D-C1A4F9ABBDB5}" type="pres">
      <dgm:prSet presAssocID="{C8539DDA-E2AB-4F32-B3AD-2BAA3547A643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D900A-C191-4C09-96B5-EFF5C2C15253}" type="pres">
      <dgm:prSet presAssocID="{0A38E528-4B52-44F0-86BD-404620C14A81}" presName="spacing" presStyleCnt="0"/>
      <dgm:spPr/>
    </dgm:pt>
    <dgm:pt modelId="{F5ABE643-20B4-439F-8AF1-FAAAF0F3B63A}" type="pres">
      <dgm:prSet presAssocID="{E7545A9B-B7C0-4FED-861C-6DBDAE8175E1}" presName="composite" presStyleCnt="0"/>
      <dgm:spPr/>
    </dgm:pt>
    <dgm:pt modelId="{ECD8F2C3-A927-40FB-8139-53DCD7A3D57F}" type="pres">
      <dgm:prSet presAssocID="{E7545A9B-B7C0-4FED-861C-6DBDAE8175E1}" presName="imgShp" presStyleLbl="fgImgPlace1" presStyleIdx="3" presStyleCnt="9"/>
      <dgm:spPr/>
    </dgm:pt>
    <dgm:pt modelId="{01499BDB-A667-4C4E-9CED-53D149B272CD}" type="pres">
      <dgm:prSet presAssocID="{E7545A9B-B7C0-4FED-861C-6DBDAE8175E1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DD6ED-E82D-4509-9140-B4B805528DDC}" type="pres">
      <dgm:prSet presAssocID="{FD5F1D2E-58C1-49EB-A088-C696DAFEDD4B}" presName="spacing" presStyleCnt="0"/>
      <dgm:spPr/>
    </dgm:pt>
    <dgm:pt modelId="{64226B14-D9A3-4112-941C-E4DF154298F9}" type="pres">
      <dgm:prSet presAssocID="{F7BB1570-03BB-49D8-ACC0-CAE595FE1B33}" presName="composite" presStyleCnt="0"/>
      <dgm:spPr/>
    </dgm:pt>
    <dgm:pt modelId="{BD0DC437-B5E7-4F5D-BE0B-51ABBFE49825}" type="pres">
      <dgm:prSet presAssocID="{F7BB1570-03BB-49D8-ACC0-CAE595FE1B33}" presName="imgShp" presStyleLbl="fgImgPlace1" presStyleIdx="4" presStyleCnt="9"/>
      <dgm:spPr/>
    </dgm:pt>
    <dgm:pt modelId="{1F924F7E-0FDA-4C9F-9359-4E1FED945341}" type="pres">
      <dgm:prSet presAssocID="{F7BB1570-03BB-49D8-ACC0-CAE595FE1B33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6BDCE-BEE7-4431-9D78-6013C781CDCE}" type="pres">
      <dgm:prSet presAssocID="{834F2156-92D4-49EA-AB95-0BD97F42BBB2}" presName="spacing" presStyleCnt="0"/>
      <dgm:spPr/>
    </dgm:pt>
    <dgm:pt modelId="{A3B916D3-7C12-47AD-834F-4A00D93CEF94}" type="pres">
      <dgm:prSet presAssocID="{AE39C170-771D-4851-84F2-767D8B43DFBE}" presName="composite" presStyleCnt="0"/>
      <dgm:spPr/>
    </dgm:pt>
    <dgm:pt modelId="{195078DA-AAF5-4D4E-9555-B3A930F20BFF}" type="pres">
      <dgm:prSet presAssocID="{AE39C170-771D-4851-84F2-767D8B43DFBE}" presName="imgShp" presStyleLbl="fgImgPlace1" presStyleIdx="5" presStyleCnt="9"/>
      <dgm:spPr/>
    </dgm:pt>
    <dgm:pt modelId="{8C38893D-EFD5-43EC-BEDD-00C4C3701EEB}" type="pres">
      <dgm:prSet presAssocID="{AE39C170-771D-4851-84F2-767D8B43DFBE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DDFF69-0622-48F5-BFD8-19B4C6E64525}" type="pres">
      <dgm:prSet presAssocID="{0C920219-482F-4DB0-91DE-153B3245924B}" presName="spacing" presStyleCnt="0"/>
      <dgm:spPr/>
    </dgm:pt>
    <dgm:pt modelId="{F1B59B59-3795-459C-A600-015A96CE32DC}" type="pres">
      <dgm:prSet presAssocID="{80873CA4-AB79-4400-A68A-52B915343DF4}" presName="composite" presStyleCnt="0"/>
      <dgm:spPr/>
    </dgm:pt>
    <dgm:pt modelId="{03E85F8F-0410-4DE6-AB99-C2ADEFFE1B2B}" type="pres">
      <dgm:prSet presAssocID="{80873CA4-AB79-4400-A68A-52B915343DF4}" presName="imgShp" presStyleLbl="fgImgPlace1" presStyleIdx="6" presStyleCnt="9"/>
      <dgm:spPr/>
    </dgm:pt>
    <dgm:pt modelId="{EBFDD4DE-BB43-4127-8E5B-111B91E175DB}" type="pres">
      <dgm:prSet presAssocID="{80873CA4-AB79-4400-A68A-52B915343DF4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C5728-CCD0-4F9D-BA1C-658131154338}" type="pres">
      <dgm:prSet presAssocID="{9641AA7B-18CB-4473-9561-15EA5A501ED5}" presName="spacing" presStyleCnt="0"/>
      <dgm:spPr/>
    </dgm:pt>
    <dgm:pt modelId="{02981E8E-92AD-48AA-895F-94360E81298D}" type="pres">
      <dgm:prSet presAssocID="{1F36CFE4-D62D-4D02-AA8E-A3558CA12A2A}" presName="composite" presStyleCnt="0"/>
      <dgm:spPr/>
    </dgm:pt>
    <dgm:pt modelId="{8A83EAA8-B4ED-45BA-BFC3-E1AB4257D6E0}" type="pres">
      <dgm:prSet presAssocID="{1F36CFE4-D62D-4D02-AA8E-A3558CA12A2A}" presName="imgShp" presStyleLbl="fgImgPlace1" presStyleIdx="7" presStyleCnt="9"/>
      <dgm:spPr/>
    </dgm:pt>
    <dgm:pt modelId="{F6C5BEEF-B1FE-48BA-8AF2-83B4F15B5E95}" type="pres">
      <dgm:prSet presAssocID="{1F36CFE4-D62D-4D02-AA8E-A3558CA12A2A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503197-B10A-4EE7-AF89-73D815009DF0}" type="pres">
      <dgm:prSet presAssocID="{D7CE4869-329B-4F1B-905D-8910205D2C66}" presName="spacing" presStyleCnt="0"/>
      <dgm:spPr/>
    </dgm:pt>
    <dgm:pt modelId="{C6FB6E66-D0BE-4E79-A199-6EC923EE2535}" type="pres">
      <dgm:prSet presAssocID="{24CCE77C-4C14-4340-AECF-3DD948975553}" presName="composite" presStyleCnt="0"/>
      <dgm:spPr/>
    </dgm:pt>
    <dgm:pt modelId="{2E26A285-81C4-46CC-B097-BFA156A49097}" type="pres">
      <dgm:prSet presAssocID="{24CCE77C-4C14-4340-AECF-3DD948975553}" presName="imgShp" presStyleLbl="fgImgPlace1" presStyleIdx="8" presStyleCnt="9"/>
      <dgm:spPr/>
    </dgm:pt>
    <dgm:pt modelId="{A140D7C3-813C-4196-955D-A6DBF79C21FD}" type="pres">
      <dgm:prSet presAssocID="{24CCE77C-4C14-4340-AECF-3DD948975553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6E4C39-D817-4D2C-BAA6-607C4E5408F4}" type="presOf" srcId="{90A076EE-1502-447B-A36A-F5F09DF83C4D}" destId="{5655F8C8-1F18-49F7-8777-FFB1BCFF92AE}" srcOrd="0" destOrd="0" presId="urn:microsoft.com/office/officeart/2005/8/layout/vList3#1"/>
    <dgm:cxn modelId="{2B6CADB8-1A89-4610-A85E-AE940B7A0A9E}" srcId="{BE4B3EF9-1ED2-4B56-88CB-CBC8C2D9C31D}" destId="{7C137FC3-2795-4912-8110-988C7210D5E6}" srcOrd="1" destOrd="0" parTransId="{549D32E5-4A0F-4893-8DF6-DD2866945A2D}" sibTransId="{4E4FA270-A2CD-4D54-A237-D5B63CF758AD}"/>
    <dgm:cxn modelId="{5725013C-EDD1-4852-8D83-2366D4837FFD}" type="presOf" srcId="{AE39C170-771D-4851-84F2-767D8B43DFBE}" destId="{8C38893D-EFD5-43EC-BEDD-00C4C3701EEB}" srcOrd="0" destOrd="0" presId="urn:microsoft.com/office/officeart/2005/8/layout/vList3#1"/>
    <dgm:cxn modelId="{C84AD529-1DCC-46A3-895B-28DF4A3B7FCB}" srcId="{BE4B3EF9-1ED2-4B56-88CB-CBC8C2D9C31D}" destId="{90A076EE-1502-447B-A36A-F5F09DF83C4D}" srcOrd="0" destOrd="0" parTransId="{0A4BAEB1-AE38-44CD-94AB-AC9A6B9CDA06}" sibTransId="{2A032705-3B09-4C63-9B54-BB858E4CAE7C}"/>
    <dgm:cxn modelId="{BDD9BC7C-D60D-4F7F-8E60-35573D34F639}" type="presOf" srcId="{7C137FC3-2795-4912-8110-988C7210D5E6}" destId="{B1FE8D8A-FF1E-4B5E-984D-550F55B0E100}" srcOrd="0" destOrd="0" presId="urn:microsoft.com/office/officeart/2005/8/layout/vList3#1"/>
    <dgm:cxn modelId="{5244FD56-B92B-40DA-9FDC-953818182BB5}" type="presOf" srcId="{80873CA4-AB79-4400-A68A-52B915343DF4}" destId="{EBFDD4DE-BB43-4127-8E5B-111B91E175DB}" srcOrd="0" destOrd="0" presId="urn:microsoft.com/office/officeart/2005/8/layout/vList3#1"/>
    <dgm:cxn modelId="{44CE72D9-AB92-4DBA-A3B0-76CCEDAD7B2D}" type="presOf" srcId="{F7BB1570-03BB-49D8-ACC0-CAE595FE1B33}" destId="{1F924F7E-0FDA-4C9F-9359-4E1FED945341}" srcOrd="0" destOrd="0" presId="urn:microsoft.com/office/officeart/2005/8/layout/vList3#1"/>
    <dgm:cxn modelId="{D42FAC4A-FB0C-425F-ACE5-F0205D841198}" srcId="{BE4B3EF9-1ED2-4B56-88CB-CBC8C2D9C31D}" destId="{80873CA4-AB79-4400-A68A-52B915343DF4}" srcOrd="6" destOrd="0" parTransId="{B2E4254E-18F4-4107-BF07-0828B6EE92B5}" sibTransId="{9641AA7B-18CB-4473-9561-15EA5A501ED5}"/>
    <dgm:cxn modelId="{57107232-66EE-43A7-BFF1-94FAEE958006}" type="presOf" srcId="{E7545A9B-B7C0-4FED-861C-6DBDAE8175E1}" destId="{01499BDB-A667-4C4E-9CED-53D149B272CD}" srcOrd="0" destOrd="0" presId="urn:microsoft.com/office/officeart/2005/8/layout/vList3#1"/>
    <dgm:cxn modelId="{A5DB7CA9-CB56-4007-A8D3-24CE969C20A6}" srcId="{BE4B3EF9-1ED2-4B56-88CB-CBC8C2D9C31D}" destId="{F7BB1570-03BB-49D8-ACC0-CAE595FE1B33}" srcOrd="4" destOrd="0" parTransId="{79BC2406-4F73-47B7-991B-C27191A924A0}" sibTransId="{834F2156-92D4-49EA-AB95-0BD97F42BBB2}"/>
    <dgm:cxn modelId="{A0B87B71-E1B6-47BC-9972-63C8B7A4BB0A}" type="presOf" srcId="{C8539DDA-E2AB-4F32-B3AD-2BAA3547A643}" destId="{5D5EC2C5-2122-4681-850D-C1A4F9ABBDB5}" srcOrd="0" destOrd="0" presId="urn:microsoft.com/office/officeart/2005/8/layout/vList3#1"/>
    <dgm:cxn modelId="{4B214934-C023-4DFB-B714-03214E80D6D1}" type="presOf" srcId="{BE4B3EF9-1ED2-4B56-88CB-CBC8C2D9C31D}" destId="{ACF42698-6A6C-4A4A-8DB0-4A1F8F46E798}" srcOrd="0" destOrd="0" presId="urn:microsoft.com/office/officeart/2005/8/layout/vList3#1"/>
    <dgm:cxn modelId="{5C78CC89-27CF-4439-B78F-AEB894990C84}" srcId="{BE4B3EF9-1ED2-4B56-88CB-CBC8C2D9C31D}" destId="{E7545A9B-B7C0-4FED-861C-6DBDAE8175E1}" srcOrd="3" destOrd="0" parTransId="{FC34263D-906B-444B-A649-2B23F66529FA}" sibTransId="{FD5F1D2E-58C1-49EB-A088-C696DAFEDD4B}"/>
    <dgm:cxn modelId="{1514ABE2-14DF-46CA-B9CA-1F12FBA344E4}" srcId="{BE4B3EF9-1ED2-4B56-88CB-CBC8C2D9C31D}" destId="{24CCE77C-4C14-4340-AECF-3DD948975553}" srcOrd="8" destOrd="0" parTransId="{D7A61FCA-38A5-417D-AFA7-209414595507}" sibTransId="{14A2E687-BB5E-4813-ACC8-A8C8B0B6F7E0}"/>
    <dgm:cxn modelId="{2086ADE3-45ED-4D6A-9849-D460271E8BC1}" srcId="{BE4B3EF9-1ED2-4B56-88CB-CBC8C2D9C31D}" destId="{1F36CFE4-D62D-4D02-AA8E-A3558CA12A2A}" srcOrd="7" destOrd="0" parTransId="{CBE7B776-4323-486A-AC1C-F07154B02C3F}" sibTransId="{D7CE4869-329B-4F1B-905D-8910205D2C66}"/>
    <dgm:cxn modelId="{AD084061-7962-4E00-9089-3574A6D5328B}" srcId="{BE4B3EF9-1ED2-4B56-88CB-CBC8C2D9C31D}" destId="{C8539DDA-E2AB-4F32-B3AD-2BAA3547A643}" srcOrd="2" destOrd="0" parTransId="{E06C741A-FE77-40ED-9754-97EBEF97112B}" sibTransId="{0A38E528-4B52-44F0-86BD-404620C14A81}"/>
    <dgm:cxn modelId="{F517734C-4E05-4D0D-8381-FB61E2BEC6A0}" type="presOf" srcId="{1F36CFE4-D62D-4D02-AA8E-A3558CA12A2A}" destId="{F6C5BEEF-B1FE-48BA-8AF2-83B4F15B5E95}" srcOrd="0" destOrd="0" presId="urn:microsoft.com/office/officeart/2005/8/layout/vList3#1"/>
    <dgm:cxn modelId="{697B252B-B83C-4865-B636-B624D7B7F7D3}" srcId="{BE4B3EF9-1ED2-4B56-88CB-CBC8C2D9C31D}" destId="{AE39C170-771D-4851-84F2-767D8B43DFBE}" srcOrd="5" destOrd="0" parTransId="{CBB7CDDD-6195-446F-90F6-975AF194FEE8}" sibTransId="{0C920219-482F-4DB0-91DE-153B3245924B}"/>
    <dgm:cxn modelId="{B6B907E7-FAB1-465B-8E0F-3A1926051C80}" type="presOf" srcId="{24CCE77C-4C14-4340-AECF-3DD948975553}" destId="{A140D7C3-813C-4196-955D-A6DBF79C21FD}" srcOrd="0" destOrd="0" presId="urn:microsoft.com/office/officeart/2005/8/layout/vList3#1"/>
    <dgm:cxn modelId="{5F0A3F3A-09BD-41F7-A092-E8D2B496CAB9}" type="presParOf" srcId="{ACF42698-6A6C-4A4A-8DB0-4A1F8F46E798}" destId="{EC609C0D-024E-4F11-A6A7-106D4C15656C}" srcOrd="0" destOrd="0" presId="urn:microsoft.com/office/officeart/2005/8/layout/vList3#1"/>
    <dgm:cxn modelId="{0D476217-2BE5-4428-9BC9-CF73019D0007}" type="presParOf" srcId="{EC609C0D-024E-4F11-A6A7-106D4C15656C}" destId="{D20F5DA9-61F7-4E31-BC4E-1C371E1048C9}" srcOrd="0" destOrd="0" presId="urn:microsoft.com/office/officeart/2005/8/layout/vList3#1"/>
    <dgm:cxn modelId="{F4148220-3356-4746-8F6B-DA8A280B5DC8}" type="presParOf" srcId="{EC609C0D-024E-4F11-A6A7-106D4C15656C}" destId="{5655F8C8-1F18-49F7-8777-FFB1BCFF92AE}" srcOrd="1" destOrd="0" presId="urn:microsoft.com/office/officeart/2005/8/layout/vList3#1"/>
    <dgm:cxn modelId="{ADDB4F1D-442F-4C1C-8D83-3CAD5048715A}" type="presParOf" srcId="{ACF42698-6A6C-4A4A-8DB0-4A1F8F46E798}" destId="{C91E6B6E-4FDF-4862-B635-9395CCA50362}" srcOrd="1" destOrd="0" presId="urn:microsoft.com/office/officeart/2005/8/layout/vList3#1"/>
    <dgm:cxn modelId="{393253B0-181C-48D2-83F2-C8D552908657}" type="presParOf" srcId="{ACF42698-6A6C-4A4A-8DB0-4A1F8F46E798}" destId="{5E643EB8-5439-407F-920A-B8ECAB2F08DB}" srcOrd="2" destOrd="0" presId="urn:microsoft.com/office/officeart/2005/8/layout/vList3#1"/>
    <dgm:cxn modelId="{8ACF4DA8-2115-4C15-997A-7BF160F5AA93}" type="presParOf" srcId="{5E643EB8-5439-407F-920A-B8ECAB2F08DB}" destId="{BC562866-46E7-42AE-9869-76F1A64C2778}" srcOrd="0" destOrd="0" presId="urn:microsoft.com/office/officeart/2005/8/layout/vList3#1"/>
    <dgm:cxn modelId="{82E26774-2404-40C1-B646-9C0FDFB8DB30}" type="presParOf" srcId="{5E643EB8-5439-407F-920A-B8ECAB2F08DB}" destId="{B1FE8D8A-FF1E-4B5E-984D-550F55B0E100}" srcOrd="1" destOrd="0" presId="urn:microsoft.com/office/officeart/2005/8/layout/vList3#1"/>
    <dgm:cxn modelId="{A418197C-10A7-49C4-8F2E-9B062869E4B2}" type="presParOf" srcId="{ACF42698-6A6C-4A4A-8DB0-4A1F8F46E798}" destId="{BFF059AE-FB23-4319-8AB4-BF8803EB7FD3}" srcOrd="3" destOrd="0" presId="urn:microsoft.com/office/officeart/2005/8/layout/vList3#1"/>
    <dgm:cxn modelId="{DB9F6044-8031-4E15-B61F-D5B5BDB874F0}" type="presParOf" srcId="{ACF42698-6A6C-4A4A-8DB0-4A1F8F46E798}" destId="{1741450F-7FE3-456D-88A6-22EFB955202B}" srcOrd="4" destOrd="0" presId="urn:microsoft.com/office/officeart/2005/8/layout/vList3#1"/>
    <dgm:cxn modelId="{589521C4-7106-4FA7-A01A-907527B596BA}" type="presParOf" srcId="{1741450F-7FE3-456D-88A6-22EFB955202B}" destId="{A5332F68-C596-40D1-88AA-02A02B0369C1}" srcOrd="0" destOrd="0" presId="urn:microsoft.com/office/officeart/2005/8/layout/vList3#1"/>
    <dgm:cxn modelId="{DA052F6E-58E5-4AAC-B598-CE9A2F48CCDC}" type="presParOf" srcId="{1741450F-7FE3-456D-88A6-22EFB955202B}" destId="{5D5EC2C5-2122-4681-850D-C1A4F9ABBDB5}" srcOrd="1" destOrd="0" presId="urn:microsoft.com/office/officeart/2005/8/layout/vList3#1"/>
    <dgm:cxn modelId="{9370FB5C-7FB5-4D99-8255-990E15531001}" type="presParOf" srcId="{ACF42698-6A6C-4A4A-8DB0-4A1F8F46E798}" destId="{354D900A-C191-4C09-96B5-EFF5C2C15253}" srcOrd="5" destOrd="0" presId="urn:microsoft.com/office/officeart/2005/8/layout/vList3#1"/>
    <dgm:cxn modelId="{66BA2D7E-4CF7-4297-BA73-F2CAA140370B}" type="presParOf" srcId="{ACF42698-6A6C-4A4A-8DB0-4A1F8F46E798}" destId="{F5ABE643-20B4-439F-8AF1-FAAAF0F3B63A}" srcOrd="6" destOrd="0" presId="urn:microsoft.com/office/officeart/2005/8/layout/vList3#1"/>
    <dgm:cxn modelId="{9BE8D943-CC57-4097-8637-5E324CCD298C}" type="presParOf" srcId="{F5ABE643-20B4-439F-8AF1-FAAAF0F3B63A}" destId="{ECD8F2C3-A927-40FB-8139-53DCD7A3D57F}" srcOrd="0" destOrd="0" presId="urn:microsoft.com/office/officeart/2005/8/layout/vList3#1"/>
    <dgm:cxn modelId="{8FE58633-AB5E-47FD-AC27-75AE09FCA0E8}" type="presParOf" srcId="{F5ABE643-20B4-439F-8AF1-FAAAF0F3B63A}" destId="{01499BDB-A667-4C4E-9CED-53D149B272CD}" srcOrd="1" destOrd="0" presId="urn:microsoft.com/office/officeart/2005/8/layout/vList3#1"/>
    <dgm:cxn modelId="{D5E267C8-A366-48D0-9958-71EE7CEB8A7C}" type="presParOf" srcId="{ACF42698-6A6C-4A4A-8DB0-4A1F8F46E798}" destId="{B93DD6ED-E82D-4509-9140-B4B805528DDC}" srcOrd="7" destOrd="0" presId="urn:microsoft.com/office/officeart/2005/8/layout/vList3#1"/>
    <dgm:cxn modelId="{DBA1E5F5-61CF-4C89-B555-9D5B1CC14CB1}" type="presParOf" srcId="{ACF42698-6A6C-4A4A-8DB0-4A1F8F46E798}" destId="{64226B14-D9A3-4112-941C-E4DF154298F9}" srcOrd="8" destOrd="0" presId="urn:microsoft.com/office/officeart/2005/8/layout/vList3#1"/>
    <dgm:cxn modelId="{09CE5537-D4B4-4060-9451-39DA52AAF979}" type="presParOf" srcId="{64226B14-D9A3-4112-941C-E4DF154298F9}" destId="{BD0DC437-B5E7-4F5D-BE0B-51ABBFE49825}" srcOrd="0" destOrd="0" presId="urn:microsoft.com/office/officeart/2005/8/layout/vList3#1"/>
    <dgm:cxn modelId="{525DCA92-014E-40CE-A692-44AFC5F7CFD3}" type="presParOf" srcId="{64226B14-D9A3-4112-941C-E4DF154298F9}" destId="{1F924F7E-0FDA-4C9F-9359-4E1FED945341}" srcOrd="1" destOrd="0" presId="urn:microsoft.com/office/officeart/2005/8/layout/vList3#1"/>
    <dgm:cxn modelId="{F10DA237-188A-4199-833D-77AA2FB2842B}" type="presParOf" srcId="{ACF42698-6A6C-4A4A-8DB0-4A1F8F46E798}" destId="{E556BDCE-BEE7-4431-9D78-6013C781CDCE}" srcOrd="9" destOrd="0" presId="urn:microsoft.com/office/officeart/2005/8/layout/vList3#1"/>
    <dgm:cxn modelId="{F9928733-7B9C-4469-B499-1CDA4CFA8B60}" type="presParOf" srcId="{ACF42698-6A6C-4A4A-8DB0-4A1F8F46E798}" destId="{A3B916D3-7C12-47AD-834F-4A00D93CEF94}" srcOrd="10" destOrd="0" presId="urn:microsoft.com/office/officeart/2005/8/layout/vList3#1"/>
    <dgm:cxn modelId="{23EFEAB5-1CCA-41C0-BFDF-9BAC775F5742}" type="presParOf" srcId="{A3B916D3-7C12-47AD-834F-4A00D93CEF94}" destId="{195078DA-AAF5-4D4E-9555-B3A930F20BFF}" srcOrd="0" destOrd="0" presId="urn:microsoft.com/office/officeart/2005/8/layout/vList3#1"/>
    <dgm:cxn modelId="{A125A7F1-FD7A-4D13-B865-EB6529093EDE}" type="presParOf" srcId="{A3B916D3-7C12-47AD-834F-4A00D93CEF94}" destId="{8C38893D-EFD5-43EC-BEDD-00C4C3701EEB}" srcOrd="1" destOrd="0" presId="urn:microsoft.com/office/officeart/2005/8/layout/vList3#1"/>
    <dgm:cxn modelId="{0B3E0711-692E-4387-9DE0-9658EF339818}" type="presParOf" srcId="{ACF42698-6A6C-4A4A-8DB0-4A1F8F46E798}" destId="{96DDFF69-0622-48F5-BFD8-19B4C6E64525}" srcOrd="11" destOrd="0" presId="urn:microsoft.com/office/officeart/2005/8/layout/vList3#1"/>
    <dgm:cxn modelId="{8507D088-9F3B-4C26-8A3C-007907BAC621}" type="presParOf" srcId="{ACF42698-6A6C-4A4A-8DB0-4A1F8F46E798}" destId="{F1B59B59-3795-459C-A600-015A96CE32DC}" srcOrd="12" destOrd="0" presId="urn:microsoft.com/office/officeart/2005/8/layout/vList3#1"/>
    <dgm:cxn modelId="{FC1CDAE6-35B0-406F-BFF3-0DF3B4A5E14B}" type="presParOf" srcId="{F1B59B59-3795-459C-A600-015A96CE32DC}" destId="{03E85F8F-0410-4DE6-AB99-C2ADEFFE1B2B}" srcOrd="0" destOrd="0" presId="urn:microsoft.com/office/officeart/2005/8/layout/vList3#1"/>
    <dgm:cxn modelId="{22BEB6AD-C342-4A0C-A7D4-48A74AD05551}" type="presParOf" srcId="{F1B59B59-3795-459C-A600-015A96CE32DC}" destId="{EBFDD4DE-BB43-4127-8E5B-111B91E175DB}" srcOrd="1" destOrd="0" presId="urn:microsoft.com/office/officeart/2005/8/layout/vList3#1"/>
    <dgm:cxn modelId="{6182831C-91B1-4DAC-84C0-78AC52C209F5}" type="presParOf" srcId="{ACF42698-6A6C-4A4A-8DB0-4A1F8F46E798}" destId="{842C5728-CCD0-4F9D-BA1C-658131154338}" srcOrd="13" destOrd="0" presId="urn:microsoft.com/office/officeart/2005/8/layout/vList3#1"/>
    <dgm:cxn modelId="{0D75C680-391D-425E-B33A-B791695EB5FA}" type="presParOf" srcId="{ACF42698-6A6C-4A4A-8DB0-4A1F8F46E798}" destId="{02981E8E-92AD-48AA-895F-94360E81298D}" srcOrd="14" destOrd="0" presId="urn:microsoft.com/office/officeart/2005/8/layout/vList3#1"/>
    <dgm:cxn modelId="{85C215A0-9B35-45FB-B8D8-A38D0CFEA428}" type="presParOf" srcId="{02981E8E-92AD-48AA-895F-94360E81298D}" destId="{8A83EAA8-B4ED-45BA-BFC3-E1AB4257D6E0}" srcOrd="0" destOrd="0" presId="urn:microsoft.com/office/officeart/2005/8/layout/vList3#1"/>
    <dgm:cxn modelId="{8BD51875-5999-4DB6-8289-BBF9B61537AD}" type="presParOf" srcId="{02981E8E-92AD-48AA-895F-94360E81298D}" destId="{F6C5BEEF-B1FE-48BA-8AF2-83B4F15B5E95}" srcOrd="1" destOrd="0" presId="urn:microsoft.com/office/officeart/2005/8/layout/vList3#1"/>
    <dgm:cxn modelId="{4988C603-4200-4842-9DC7-9CFE1F947B23}" type="presParOf" srcId="{ACF42698-6A6C-4A4A-8DB0-4A1F8F46E798}" destId="{F2503197-B10A-4EE7-AF89-73D815009DF0}" srcOrd="15" destOrd="0" presId="urn:microsoft.com/office/officeart/2005/8/layout/vList3#1"/>
    <dgm:cxn modelId="{7E53F8B4-04FF-493C-BC97-6BD32D758DFA}" type="presParOf" srcId="{ACF42698-6A6C-4A4A-8DB0-4A1F8F46E798}" destId="{C6FB6E66-D0BE-4E79-A199-6EC923EE2535}" srcOrd="16" destOrd="0" presId="urn:microsoft.com/office/officeart/2005/8/layout/vList3#1"/>
    <dgm:cxn modelId="{0F25D0ED-0EF9-4BBD-8996-9A086C2AD5EE}" type="presParOf" srcId="{C6FB6E66-D0BE-4E79-A199-6EC923EE2535}" destId="{2E26A285-81C4-46CC-B097-BFA156A49097}" srcOrd="0" destOrd="0" presId="urn:microsoft.com/office/officeart/2005/8/layout/vList3#1"/>
    <dgm:cxn modelId="{217C6E99-E0B3-4164-AEC2-EB91EBCA3291}" type="presParOf" srcId="{C6FB6E66-D0BE-4E79-A199-6EC923EE2535}" destId="{A140D7C3-813C-4196-955D-A6DBF79C21FD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5F8C8-1F18-49F7-8777-FFB1BCFF92AE}">
      <dsp:nvSpPr>
        <dsp:cNvPr id="0" name=""/>
        <dsp:cNvSpPr/>
      </dsp:nvSpPr>
      <dsp:spPr>
        <a:xfrm rot="10800000">
          <a:off x="1361484" y="997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Introduction</a:t>
          </a:r>
          <a:endParaRPr lang="en-US" sz="1800" kern="1200" dirty="0"/>
        </a:p>
      </dsp:txBody>
      <dsp:txXfrm rot="10800000">
        <a:off x="1466827" y="997"/>
        <a:ext cx="4881724" cy="421371"/>
      </dsp:txXfrm>
    </dsp:sp>
    <dsp:sp modelId="{D20F5DA9-61F7-4E31-BC4E-1C371E1048C9}">
      <dsp:nvSpPr>
        <dsp:cNvPr id="0" name=""/>
        <dsp:cNvSpPr/>
      </dsp:nvSpPr>
      <dsp:spPr>
        <a:xfrm>
          <a:off x="1150798" y="997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FE8D8A-FF1E-4B5E-984D-550F55B0E100}">
      <dsp:nvSpPr>
        <dsp:cNvPr id="0" name=""/>
        <dsp:cNvSpPr/>
      </dsp:nvSpPr>
      <dsp:spPr>
        <a:xfrm rot="10800000">
          <a:off x="1361484" y="548151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Types of questions</a:t>
          </a:r>
          <a:endParaRPr lang="en-US" sz="1800" kern="1200" dirty="0"/>
        </a:p>
      </dsp:txBody>
      <dsp:txXfrm rot="10800000">
        <a:off x="1466827" y="548151"/>
        <a:ext cx="4881724" cy="421371"/>
      </dsp:txXfrm>
    </dsp:sp>
    <dsp:sp modelId="{BC562866-46E7-42AE-9869-76F1A64C2778}">
      <dsp:nvSpPr>
        <dsp:cNvPr id="0" name=""/>
        <dsp:cNvSpPr/>
      </dsp:nvSpPr>
      <dsp:spPr>
        <a:xfrm>
          <a:off x="1150798" y="548151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EC2C5-2122-4681-850D-C1A4F9ABBDB5}">
      <dsp:nvSpPr>
        <dsp:cNvPr id="0" name=""/>
        <dsp:cNvSpPr/>
      </dsp:nvSpPr>
      <dsp:spPr>
        <a:xfrm rot="10800000">
          <a:off x="1361484" y="1095305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Question Answering </a:t>
          </a:r>
          <a:endParaRPr lang="en-US" sz="1400" kern="1200" dirty="0"/>
        </a:p>
      </dsp:txBody>
      <dsp:txXfrm rot="10800000">
        <a:off x="1466827" y="1095305"/>
        <a:ext cx="4881724" cy="421371"/>
      </dsp:txXfrm>
    </dsp:sp>
    <dsp:sp modelId="{A5332F68-C596-40D1-88AA-02A02B0369C1}">
      <dsp:nvSpPr>
        <dsp:cNvPr id="0" name=""/>
        <dsp:cNvSpPr/>
      </dsp:nvSpPr>
      <dsp:spPr>
        <a:xfrm>
          <a:off x="1150798" y="1095305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99BDB-A667-4C4E-9CED-53D149B272CD}">
      <dsp:nvSpPr>
        <dsp:cNvPr id="0" name=""/>
        <dsp:cNvSpPr/>
      </dsp:nvSpPr>
      <dsp:spPr>
        <a:xfrm rot="10800000">
          <a:off x="1361484" y="1642460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General Architecture of QA</a:t>
          </a:r>
          <a:endParaRPr lang="en-US" sz="1800" kern="1200" dirty="0"/>
        </a:p>
      </dsp:txBody>
      <dsp:txXfrm rot="10800000">
        <a:off x="1466827" y="1642460"/>
        <a:ext cx="4881724" cy="421371"/>
      </dsp:txXfrm>
    </dsp:sp>
    <dsp:sp modelId="{ECD8F2C3-A927-40FB-8139-53DCD7A3D57F}">
      <dsp:nvSpPr>
        <dsp:cNvPr id="0" name=""/>
        <dsp:cNvSpPr/>
      </dsp:nvSpPr>
      <dsp:spPr>
        <a:xfrm>
          <a:off x="1150798" y="1642460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24F7E-0FDA-4C9F-9359-4E1FED945341}">
      <dsp:nvSpPr>
        <dsp:cNvPr id="0" name=""/>
        <dsp:cNvSpPr/>
      </dsp:nvSpPr>
      <dsp:spPr>
        <a:xfrm rot="10800000">
          <a:off x="1361484" y="2189614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Objectives of the research</a:t>
          </a:r>
          <a:endParaRPr lang="en-US" sz="1800" kern="1200" dirty="0"/>
        </a:p>
      </dsp:txBody>
      <dsp:txXfrm rot="10800000">
        <a:off x="1466827" y="2189614"/>
        <a:ext cx="4881724" cy="421371"/>
      </dsp:txXfrm>
    </dsp:sp>
    <dsp:sp modelId="{BD0DC437-B5E7-4F5D-BE0B-51ABBFE49825}">
      <dsp:nvSpPr>
        <dsp:cNvPr id="0" name=""/>
        <dsp:cNvSpPr/>
      </dsp:nvSpPr>
      <dsp:spPr>
        <a:xfrm>
          <a:off x="1150798" y="2189614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38893D-EFD5-43EC-BEDD-00C4C3701EEB}">
      <dsp:nvSpPr>
        <dsp:cNvPr id="0" name=""/>
        <dsp:cNvSpPr/>
      </dsp:nvSpPr>
      <dsp:spPr>
        <a:xfrm rot="10800000">
          <a:off x="1361484" y="2736768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Significance of work</a:t>
          </a:r>
          <a:endParaRPr lang="en-US" sz="1800" kern="1200" dirty="0"/>
        </a:p>
      </dsp:txBody>
      <dsp:txXfrm rot="10800000">
        <a:off x="1466827" y="2736768"/>
        <a:ext cx="4881724" cy="421371"/>
      </dsp:txXfrm>
    </dsp:sp>
    <dsp:sp modelId="{195078DA-AAF5-4D4E-9555-B3A930F20BFF}">
      <dsp:nvSpPr>
        <dsp:cNvPr id="0" name=""/>
        <dsp:cNvSpPr/>
      </dsp:nvSpPr>
      <dsp:spPr>
        <a:xfrm>
          <a:off x="1150798" y="2736768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DD4DE-BB43-4127-8E5B-111B91E175DB}">
      <dsp:nvSpPr>
        <dsp:cNvPr id="0" name=""/>
        <dsp:cNvSpPr/>
      </dsp:nvSpPr>
      <dsp:spPr>
        <a:xfrm rot="10800000">
          <a:off x="1361484" y="3283922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Applications of QA System</a:t>
          </a:r>
          <a:endParaRPr lang="en-US" sz="1800" kern="1200" dirty="0"/>
        </a:p>
      </dsp:txBody>
      <dsp:txXfrm rot="10800000">
        <a:off x="1466827" y="3283922"/>
        <a:ext cx="4881724" cy="421371"/>
      </dsp:txXfrm>
    </dsp:sp>
    <dsp:sp modelId="{03E85F8F-0410-4DE6-AB99-C2ADEFFE1B2B}">
      <dsp:nvSpPr>
        <dsp:cNvPr id="0" name=""/>
        <dsp:cNvSpPr/>
      </dsp:nvSpPr>
      <dsp:spPr>
        <a:xfrm>
          <a:off x="1150798" y="3283922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C5BEEF-B1FE-48BA-8AF2-83B4F15B5E95}">
      <dsp:nvSpPr>
        <dsp:cNvPr id="0" name=""/>
        <dsp:cNvSpPr/>
      </dsp:nvSpPr>
      <dsp:spPr>
        <a:xfrm rot="10800000">
          <a:off x="1361484" y="3831076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Conclusion</a:t>
          </a:r>
          <a:endParaRPr lang="en-US" sz="1800" kern="1200" dirty="0"/>
        </a:p>
      </dsp:txBody>
      <dsp:txXfrm rot="10800000">
        <a:off x="1466827" y="3831076"/>
        <a:ext cx="4881724" cy="421371"/>
      </dsp:txXfrm>
    </dsp:sp>
    <dsp:sp modelId="{8A83EAA8-B4ED-45BA-BFC3-E1AB4257D6E0}">
      <dsp:nvSpPr>
        <dsp:cNvPr id="0" name=""/>
        <dsp:cNvSpPr/>
      </dsp:nvSpPr>
      <dsp:spPr>
        <a:xfrm>
          <a:off x="1150798" y="3831076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0D7C3-813C-4196-955D-A6DBF79C21FD}">
      <dsp:nvSpPr>
        <dsp:cNvPr id="0" name=""/>
        <dsp:cNvSpPr/>
      </dsp:nvSpPr>
      <dsp:spPr>
        <a:xfrm rot="10800000">
          <a:off x="1361484" y="4378230"/>
          <a:ext cx="4987067" cy="42137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813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References</a:t>
          </a:r>
          <a:endParaRPr lang="en-US" sz="1800" kern="1200" dirty="0"/>
        </a:p>
      </dsp:txBody>
      <dsp:txXfrm rot="10800000">
        <a:off x="1466827" y="4378230"/>
        <a:ext cx="4881724" cy="421371"/>
      </dsp:txXfrm>
    </dsp:sp>
    <dsp:sp modelId="{2E26A285-81C4-46CC-B097-BFA156A49097}">
      <dsp:nvSpPr>
        <dsp:cNvPr id="0" name=""/>
        <dsp:cNvSpPr/>
      </dsp:nvSpPr>
      <dsp:spPr>
        <a:xfrm>
          <a:off x="1150798" y="4378230"/>
          <a:ext cx="421371" cy="42137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571DE-FA1E-41D0-ADF5-15D6296179E5}" type="datetimeFigureOut">
              <a:rPr lang="en-US" smtClean="0"/>
              <a:pPr/>
              <a:t>06/12/2019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625C2-4042-4806-91AB-8CB5F0AED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Figure 1.</a:t>
            </a:r>
            <a:r>
              <a:rPr lang="en-US" baseline="0" dirty="0" smtClean="0"/>
              <a:t> </a:t>
            </a:r>
            <a:r>
              <a:rPr lang="en-US" dirty="0" smtClean="0"/>
              <a:t>displays the main components, of such a general architecture, and the ways in which they interact. The prototypical system has four components: question analysis, document retrieval, document analysis, and answer selection. </a:t>
            </a:r>
          </a:p>
          <a:p>
            <a:endParaRPr lang="en-US" dirty="0" smtClean="0"/>
          </a:p>
          <a:p>
            <a:r>
              <a:rPr lang="en-US" dirty="0" smtClean="0"/>
              <a:t>Given a natural language question posed by a user, the first step is to analyze the question itself. The question analysis component may include a </a:t>
            </a:r>
            <a:r>
              <a:rPr lang="en-US" dirty="0" err="1" smtClean="0"/>
              <a:t>morpho</a:t>
            </a:r>
            <a:r>
              <a:rPr lang="en-US" dirty="0" smtClean="0"/>
              <a:t>-syntactic analysis of the question. The question is also classified to determine what it is asking for, i.e., whether it is asking for a date, a location, the name of a person etc. Depending on the </a:t>
            </a:r>
            <a:r>
              <a:rPr lang="en-US" dirty="0" err="1" smtClean="0"/>
              <a:t>morpho</a:t>
            </a:r>
            <a:r>
              <a:rPr lang="en-US" dirty="0" smtClean="0"/>
              <a:t>-syntactic analysis and the class of the question, a retrieval query is formulated which is posed to the retrieval component. Some of this information, such as the question class and a syntactic analysis of the question, are also sent to the document analysis component.</a:t>
            </a:r>
          </a:p>
          <a:p>
            <a:r>
              <a:rPr lang="en-US" dirty="0" smtClean="0"/>
              <a:t>The retrieval component is generally a standard document retrieval system which identifies documents that contain terms from a given query. The retrieval component returns a set or ranked list of documents that are further analyzed by the document analysis component.</a:t>
            </a:r>
          </a:p>
          <a:p>
            <a:endParaRPr lang="en-US" dirty="0" smtClean="0"/>
          </a:p>
          <a:p>
            <a:r>
              <a:rPr lang="en-US" dirty="0" smtClean="0"/>
              <a:t>The document analysis component takes as input documents that are likely to contain an answer to the original question, together with a specification of what types of phrases should count as correct answers. This specification is generated by the question analysis component. The document analysis component extracts a number of candidate answers which are sent to the answer selection component.</a:t>
            </a:r>
          </a:p>
          <a:p>
            <a:endParaRPr lang="en-US" dirty="0" smtClean="0"/>
          </a:p>
          <a:p>
            <a:r>
              <a:rPr lang="en-US" dirty="0" smtClean="0"/>
              <a:t>The answer selection component selects the phrase that is most likely to be a correct answer from a number of phrases of the appropriate type, as specified by the question analysis component. It returns the final answer or a ranked list of answers to the user.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625C2-4042-4806-91AB-8CB5F0AEDD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895DFA-BAFC-4D03-98C7-FD064D9F16FA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77B22E-4C1E-49D3-9924-1EBE1F61A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A5976-8B1E-4843-AAC2-08EA7EA87854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E40E1-1179-4E00-915E-DAE58B053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8F64-0A6D-405E-AAEE-B19327A3CD64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2D94A-FE41-4063-B48E-DCE086AE7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5E6D2-F4D4-40E7-8950-8355DA836E40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E1B3-2790-4195-817A-5F085A828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C3C647-CEB3-4430-89F4-05335D288C54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75F83-33C5-4705-90FF-C6020F2D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87CAE-FB68-42DE-9835-D6A3F8CB2189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3625-780A-451F-B942-7D8DC7E23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FDDB75-9402-4E57-938D-A50DFD99F3EB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DCEF08-9BDE-4E23-B55A-81502521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D3D6A-DEC8-49EF-AA9D-0116616A3A22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2CC43-226D-4F63-95C5-49FC7FE40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0439F-16AD-4405-AD6E-2FE0AC6159C2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09DFC-E575-443D-9448-4C38071B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7BBB31-4F8D-4A61-B1F5-2C9C87E6B550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D77358-6250-4A36-9C5B-202970914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6ACE18-E76F-4BE3-9E2C-D8E559D55CB6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ED96B4-06B4-4B96-9AB5-5283B0CCC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4C34D3C-768C-42FF-AD39-4668E44ADC02}" type="datetimeFigureOut">
              <a:rPr lang="en-US"/>
              <a:pPr>
                <a:defRPr/>
              </a:pPr>
              <a:t>06/12/2019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7EF8182-D57A-4E40-A74B-7373C9631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971800"/>
            <a:ext cx="53340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3100" b="1" dirty="0" smtClean="0">
                <a:solidFill>
                  <a:srgbClr val="FF0000"/>
                </a:solidFill>
              </a:rPr>
              <a:t>Question Answering Systems</a:t>
            </a:r>
            <a:endParaRPr lang="en-US" sz="31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76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Shelke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Bharat A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Asst. Professor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Dept. of Computer Science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 C S College,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Omerga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143000" y="0"/>
            <a:ext cx="6400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Gill Sans MT" pitchFamily="34" charset="0"/>
              </a:rPr>
              <a:t>Cont…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143000" y="457200"/>
            <a:ext cx="762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Question answering aims to develop techniques that can go beyond the retrieval of relevant documents in order to return exact answers to natural language questions.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Answering natural language questions requires more complex processing.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Currently, there is a web site called AskJeeves™1 that attempts to retrieve documents to answer a question.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Question answering systems will handle query creation, and finding the exact entity that is the answer.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3200" y="1743075"/>
            <a:ext cx="63547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352800" y="51816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Fig. 1 General architecture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524000" y="304800"/>
            <a:ext cx="510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Gill Sans MT" pitchFamily="34" charset="0"/>
              </a:rPr>
              <a:t>General Architecture for QA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457200"/>
            <a:ext cx="7772400" cy="5908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Objectives of the research</a:t>
            </a:r>
            <a:endParaRPr lang="en-IN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  <a:cs typeface="+mn-cs"/>
              </a:rPr>
              <a:t>Major objectives of this research work are</a:t>
            </a: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To create content based system for answering the given question.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To development of intermediately technique to representation of grammar of the question as well as answer.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 To develop ways of modeling the answer and creates symmetric relations between different ways of answering that is Synonyms (vocabulary used), different forms of sentence formations (expression) of answers by individuals.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To create an appropriate scheme of answering assessing the answers based on the content of question.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To collect by finding the patterns for relating the ways of questions as well as answers based on pragmatic and discourse effect of language text written in Marathi.</a:t>
            </a:r>
            <a:endParaRPr lang="en-IN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9D232-8F69-42A9-958F-D96C52A06C1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76200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Methodology</a:t>
            </a:r>
            <a:endParaRPr lang="en-IN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 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Creation of module for Question answers.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Creating question based on sources and getting solved by candidate.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Candidate’s answers will be considered to fit into the models created.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Assessment will be considered.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Auto extraction and rule based database will be developed using soft computing techniques like fuzzy logic.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>
                <a:latin typeface="+mn-lt"/>
                <a:cs typeface="+mn-cs"/>
              </a:rPr>
              <a:t>Intermediate representation of sentences to remove the semantically as well as syntactical impact for generalization.</a:t>
            </a:r>
            <a:endParaRPr lang="en-IN" dirty="0">
              <a:latin typeface="+mn-lt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0521-5189-4642-9EEA-C664B01857B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72390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n-lt"/>
                <a:cs typeface="+mn-cs"/>
              </a:rPr>
              <a:t>Significance of the Work</a:t>
            </a:r>
            <a:endParaRPr lang="en-IN" sz="1600" dirty="0">
              <a:solidFill>
                <a:srgbClr val="FF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Question answering has many applications. We can subdivide these applications based on the source of the answers: structured data, semi-structured data or free text. We can further distinguish among search over a fixed set of collections. </a:t>
            </a:r>
            <a:endParaRPr lang="en-IN" dirty="0">
              <a:latin typeface="+mn-lt"/>
              <a:cs typeface="+mn-cs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The main significance of our work is that it will help for automating the answering system which can be helpful in following domain areas.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In automating subjective Question Answering system which can be used for examination purpose in school or college level.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+mn-lt"/>
                <a:cs typeface="+mn-cs"/>
              </a:rPr>
              <a:t>Its extraction of semantic analysis will also be utilized in sentiment as well as opinion mining, which has variety of applied areas like medical, marketing etc.</a:t>
            </a:r>
            <a:endParaRPr lang="en-IN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latin typeface="+mn-lt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BC872-2500-4A95-A2D2-DECA907C3C51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143000" y="381000"/>
            <a:ext cx="548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Gill Sans MT" pitchFamily="34" charset="0"/>
              </a:rPr>
              <a:t>Applicatios of Question Answering System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219200" y="990600"/>
            <a:ext cx="67818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Information retrieval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Extract information from documents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Online Examination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Machine Translation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Language processing by Computers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Human and machine interaction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Speech synthesis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Document management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Classify documents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Interactive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>
                <a:latin typeface="Gill Sans MT" pitchFamily="34" charset="0"/>
              </a:rPr>
              <a:t> Online Business strategy</a:t>
            </a:r>
          </a:p>
          <a:p>
            <a:pPr>
              <a:buFont typeface="Wingdings" pitchFamily="2" charset="2"/>
              <a:buChar char="§"/>
            </a:pPr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143000" y="3810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 pitchFamily="34" charset="0"/>
              </a:rPr>
              <a:t>Conclusion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143000" y="914400"/>
            <a:ext cx="7543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Very less number of language resources are existing for Indian languages but still lot of research and development is going on for them.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We found only question answering systems in Hindi, Punjabi, Telugu and Bengali.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Much of research is going on for developing question answering systems for other languages in the India.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In current era , research in Marathi language QA system is very less.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52400"/>
            <a:ext cx="7848600" cy="674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References</a:t>
            </a:r>
            <a:r>
              <a:rPr lang="en-US" dirty="0">
                <a:latin typeface="+mn-lt"/>
                <a:cs typeface="+mn-cs"/>
              </a:rPr>
              <a:t> </a:t>
            </a:r>
            <a:endParaRPr lang="en-IN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+mn-cs"/>
              </a:rPr>
              <a:t>L. Hirschman, R. </a:t>
            </a:r>
            <a:r>
              <a:rPr lang="en-US" sz="1400" dirty="0" err="1">
                <a:latin typeface="+mn-lt"/>
                <a:cs typeface="+mn-cs"/>
              </a:rPr>
              <a:t>Gaizauskas</a:t>
            </a:r>
            <a:r>
              <a:rPr lang="en-US" sz="1400" dirty="0">
                <a:latin typeface="+mn-lt"/>
                <a:cs typeface="+mn-cs"/>
              </a:rPr>
              <a:t>, “Natural language question answering: the view from here”, Natural Language Engineering 7 (4): 275{300. c 2001 Cambridge University Press.</a:t>
            </a:r>
            <a:endParaRPr lang="en-IN" sz="14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err="1">
                <a:latin typeface="+mn-lt"/>
                <a:cs typeface="+mn-cs"/>
              </a:rPr>
              <a:t>Asmita</a:t>
            </a:r>
            <a:r>
              <a:rPr lang="en-US" sz="1400" dirty="0">
                <a:latin typeface="+mn-lt"/>
                <a:cs typeface="+mn-cs"/>
              </a:rPr>
              <a:t>  </a:t>
            </a:r>
            <a:r>
              <a:rPr lang="en-US" sz="1400" dirty="0" err="1">
                <a:latin typeface="+mn-lt"/>
                <a:cs typeface="+mn-cs"/>
              </a:rPr>
              <a:t>Dhokrat</a:t>
            </a:r>
            <a:r>
              <a:rPr lang="en-US" sz="1400" dirty="0">
                <a:latin typeface="+mn-lt"/>
                <a:cs typeface="+mn-cs"/>
              </a:rPr>
              <a:t>, </a:t>
            </a:r>
            <a:r>
              <a:rPr lang="en-US" sz="1400" dirty="0" err="1">
                <a:latin typeface="+mn-lt"/>
                <a:cs typeface="+mn-cs"/>
              </a:rPr>
              <a:t>Gite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Hanumant</a:t>
            </a:r>
            <a:r>
              <a:rPr lang="en-US" sz="1400" dirty="0">
                <a:latin typeface="+mn-lt"/>
                <a:cs typeface="+mn-cs"/>
              </a:rPr>
              <a:t>, C. </a:t>
            </a:r>
            <a:r>
              <a:rPr lang="en-US" sz="1400" dirty="0" err="1">
                <a:latin typeface="+mn-lt"/>
                <a:cs typeface="+mn-cs"/>
              </a:rPr>
              <a:t>Namrata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Mahender</a:t>
            </a:r>
            <a:r>
              <a:rPr lang="en-US" sz="1400" dirty="0">
                <a:latin typeface="+mn-lt"/>
                <a:cs typeface="+mn-cs"/>
              </a:rPr>
              <a:t>, “</a:t>
            </a:r>
            <a:r>
              <a:rPr lang="en-US" sz="1400" i="1" dirty="0">
                <a:latin typeface="+mn-lt"/>
                <a:cs typeface="+mn-cs"/>
              </a:rPr>
              <a:t>Assessment of Answers : Online subjective Examination</a:t>
            </a:r>
            <a:r>
              <a:rPr lang="en-US" sz="1400" dirty="0">
                <a:latin typeface="+mn-lt"/>
                <a:cs typeface="+mn-cs"/>
              </a:rPr>
              <a:t>” proceedings of the workshop on Question Answering for complex domains, Pages 47-56, COLING 2012, Mumbai, December 2012.</a:t>
            </a:r>
            <a:endParaRPr lang="en-IN" sz="14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err="1">
                <a:latin typeface="+mn-lt"/>
                <a:cs typeface="+mn-cs"/>
              </a:rPr>
              <a:t>Aakash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Trivedi</a:t>
            </a:r>
            <a:r>
              <a:rPr lang="en-US" sz="1400" dirty="0">
                <a:latin typeface="+mn-lt"/>
                <a:cs typeface="+mn-cs"/>
              </a:rPr>
              <a:t>, “</a:t>
            </a:r>
            <a:r>
              <a:rPr lang="en-US" sz="1400" i="1" dirty="0">
                <a:latin typeface="+mn-lt"/>
                <a:cs typeface="+mn-cs"/>
              </a:rPr>
              <a:t>A Relevant Online Examination System</a:t>
            </a:r>
            <a:r>
              <a:rPr lang="en-US" sz="1400" dirty="0">
                <a:latin typeface="+mn-lt"/>
                <a:cs typeface="+mn-cs"/>
              </a:rPr>
              <a:t>”, Computer Science &amp; Eng., SRM University, Ghaziabad, India, (978-1-4244-7361-8/10/$26.00 © 2010 IEEE), 2010</a:t>
            </a:r>
            <a:endParaRPr lang="en-IN" sz="14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 err="1">
                <a:latin typeface="+mn-lt"/>
                <a:cs typeface="+mn-cs"/>
              </a:rPr>
              <a:t>Mengqiu</a:t>
            </a:r>
            <a:r>
              <a:rPr lang="en-US" sz="1400" dirty="0">
                <a:latin typeface="+mn-lt"/>
                <a:cs typeface="+mn-cs"/>
              </a:rPr>
              <a:t> Wang, “A Survey of Answer Extraction Techniques in Factoid Question Answering”, School of Computer Science, Carnegie Mellon University.</a:t>
            </a:r>
            <a:endParaRPr lang="en-IN" sz="1400" dirty="0"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Gite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Hanumant</a:t>
            </a:r>
            <a:r>
              <a:rPr lang="en-US" sz="1400" dirty="0">
                <a:latin typeface="+mn-lt"/>
                <a:cs typeface="+mn-cs"/>
              </a:rPr>
              <a:t>, </a:t>
            </a:r>
            <a:r>
              <a:rPr lang="en-US" sz="1400" dirty="0" err="1">
                <a:latin typeface="+mn-lt"/>
                <a:cs typeface="+mn-cs"/>
              </a:rPr>
              <a:t>Asmita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Dhokrat</a:t>
            </a:r>
            <a:r>
              <a:rPr lang="en-US" sz="1400" dirty="0">
                <a:latin typeface="+mn-lt"/>
                <a:cs typeface="+mn-cs"/>
              </a:rPr>
              <a:t>, C. </a:t>
            </a:r>
            <a:r>
              <a:rPr lang="en-US" sz="1400" dirty="0" err="1">
                <a:latin typeface="+mn-lt"/>
                <a:cs typeface="+mn-cs"/>
              </a:rPr>
              <a:t>Namrata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dirty="0" err="1">
                <a:latin typeface="+mn-lt"/>
                <a:cs typeface="+mn-cs"/>
              </a:rPr>
              <a:t>Mahender</a:t>
            </a:r>
            <a:r>
              <a:rPr lang="en-US" sz="1400" dirty="0">
                <a:latin typeface="+mn-lt"/>
                <a:cs typeface="+mn-cs"/>
              </a:rPr>
              <a:t> </a:t>
            </a:r>
            <a:r>
              <a:rPr lang="en-US" sz="1400" i="1" dirty="0">
                <a:latin typeface="+mn-lt"/>
                <a:cs typeface="+mn-cs"/>
              </a:rPr>
              <a:t>“Automated answering for subjective Examination</a:t>
            </a:r>
            <a:r>
              <a:rPr lang="en-US" sz="1400" dirty="0">
                <a:latin typeface="+mn-lt"/>
                <a:cs typeface="+mn-cs"/>
              </a:rPr>
              <a:t>”, International Journal of Computer applications (0975-8887) volume 56- No. 14, October 2012.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1400" dirty="0">
                <a:latin typeface="+mn-lt"/>
                <a:cs typeface="+mn-cs"/>
              </a:rPr>
              <a:t>Ali Mohamed </a:t>
            </a:r>
            <a:r>
              <a:rPr lang="en-IN" sz="1400" dirty="0" err="1">
                <a:latin typeface="+mn-lt"/>
                <a:cs typeface="+mn-cs"/>
              </a:rPr>
              <a:t>Nabil</a:t>
            </a:r>
            <a:r>
              <a:rPr lang="en-IN" sz="1400" dirty="0">
                <a:latin typeface="+mn-lt"/>
                <a:cs typeface="+mn-cs"/>
              </a:rPr>
              <a:t> </a:t>
            </a:r>
            <a:r>
              <a:rPr lang="en-IN" sz="1400" dirty="0" err="1">
                <a:latin typeface="+mn-lt"/>
                <a:cs typeface="+mn-cs"/>
              </a:rPr>
              <a:t>Allam</a:t>
            </a:r>
            <a:r>
              <a:rPr lang="en-IN" sz="1400" dirty="0">
                <a:latin typeface="+mn-lt"/>
                <a:cs typeface="+mn-cs"/>
              </a:rPr>
              <a:t>, Mohamed Hassan </a:t>
            </a:r>
            <a:r>
              <a:rPr lang="en-IN" sz="1400" dirty="0" err="1">
                <a:latin typeface="+mn-lt"/>
                <a:cs typeface="+mn-cs"/>
              </a:rPr>
              <a:t>Haggag</a:t>
            </a:r>
            <a:r>
              <a:rPr lang="en-IN" sz="1400" dirty="0">
                <a:latin typeface="+mn-lt"/>
                <a:cs typeface="+mn-cs"/>
              </a:rPr>
              <a:t>, “The Question Answering System: A Survey”, International Journal of Research and Reviews in Information Sciences (IJRRIS), United Kingdom, </a:t>
            </a:r>
            <a:r>
              <a:rPr lang="en-IN" sz="1400" dirty="0" err="1">
                <a:latin typeface="+mn-lt"/>
                <a:cs typeface="+mn-cs"/>
              </a:rPr>
              <a:t>Vol</a:t>
            </a:r>
            <a:r>
              <a:rPr lang="en-IN" sz="1400" dirty="0">
                <a:latin typeface="+mn-lt"/>
                <a:cs typeface="+mn-cs"/>
              </a:rPr>
              <a:t> 2, No.3, 2012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1400" dirty="0">
                <a:latin typeface="+mn-lt"/>
                <a:cs typeface="+mn-cs"/>
              </a:rPr>
              <a:t>P. Kumar, S. </a:t>
            </a:r>
            <a:r>
              <a:rPr lang="en-IN" sz="1400" dirty="0" err="1">
                <a:latin typeface="+mn-lt"/>
                <a:cs typeface="+mn-cs"/>
              </a:rPr>
              <a:t>Kashyap</a:t>
            </a:r>
            <a:r>
              <a:rPr lang="en-IN" sz="1400" dirty="0">
                <a:latin typeface="+mn-lt"/>
                <a:cs typeface="+mn-cs"/>
              </a:rPr>
              <a:t>, A. </a:t>
            </a:r>
            <a:r>
              <a:rPr lang="en-IN" sz="1400" dirty="0" err="1">
                <a:latin typeface="+mn-lt"/>
                <a:cs typeface="+mn-cs"/>
              </a:rPr>
              <a:t>Mittal</a:t>
            </a:r>
            <a:r>
              <a:rPr lang="en-IN" sz="1400" dirty="0">
                <a:latin typeface="+mn-lt"/>
                <a:cs typeface="+mn-cs"/>
              </a:rPr>
              <a:t>, S. Gupta, "A Hindi Question Answering system for E-learning documents," </a:t>
            </a:r>
            <a:r>
              <a:rPr lang="en-IN" sz="1400" dirty="0" err="1">
                <a:latin typeface="+mn-lt"/>
                <a:cs typeface="+mn-cs"/>
              </a:rPr>
              <a:t>icisip</a:t>
            </a:r>
            <a:r>
              <a:rPr lang="en-IN" sz="1400" dirty="0">
                <a:latin typeface="+mn-lt"/>
                <a:cs typeface="+mn-cs"/>
              </a:rPr>
              <a:t>, pp.80-85, 3rd International Conference on Intelligent Sensing and Information Processing, 2005.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1400" dirty="0">
                <a:latin typeface="+mn-lt"/>
                <a:cs typeface="+mn-cs"/>
              </a:rPr>
              <a:t>B. A. </a:t>
            </a:r>
            <a:r>
              <a:rPr lang="en-IN" sz="1400" dirty="0" err="1">
                <a:latin typeface="+mn-lt"/>
                <a:cs typeface="+mn-cs"/>
              </a:rPr>
              <a:t>Sharada</a:t>
            </a:r>
            <a:r>
              <a:rPr lang="en-IN" sz="1400" dirty="0">
                <a:latin typeface="+mn-lt"/>
                <a:cs typeface="+mn-cs"/>
              </a:rPr>
              <a:t>, “Application of NLP in Indian Languages in Information Retrieval”,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1400" dirty="0">
                <a:latin typeface="+mn-lt"/>
                <a:cs typeface="+mn-cs"/>
              </a:rPr>
              <a:t>L. Gillard, P. </a:t>
            </a:r>
            <a:r>
              <a:rPr lang="en-IN" sz="1400" dirty="0" err="1">
                <a:latin typeface="+mn-lt"/>
                <a:cs typeface="+mn-cs"/>
              </a:rPr>
              <a:t>Bellot</a:t>
            </a:r>
            <a:r>
              <a:rPr lang="en-IN" sz="1400" dirty="0">
                <a:latin typeface="+mn-lt"/>
                <a:cs typeface="+mn-cs"/>
              </a:rPr>
              <a:t>, M. El-</a:t>
            </a:r>
            <a:r>
              <a:rPr lang="en-IN" sz="1400" dirty="0" err="1">
                <a:latin typeface="+mn-lt"/>
                <a:cs typeface="+mn-cs"/>
              </a:rPr>
              <a:t>Beze</a:t>
            </a:r>
            <a:r>
              <a:rPr lang="en-IN" sz="1400" dirty="0">
                <a:latin typeface="+mn-lt"/>
                <a:cs typeface="+mn-cs"/>
              </a:rPr>
              <a:t>, “Question Answering Evaluation Survey”, France, BP 1228;F-84911.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1400" dirty="0" err="1">
                <a:latin typeface="+mn-lt"/>
                <a:cs typeface="+mn-cs"/>
              </a:rPr>
              <a:t>Piero</a:t>
            </a:r>
            <a:r>
              <a:rPr lang="en-IN" sz="1400" dirty="0">
                <a:latin typeface="+mn-lt"/>
                <a:cs typeface="+mn-cs"/>
              </a:rPr>
              <a:t> Molino, “Semantic Models for Question Answering”, University  of Bari, Via </a:t>
            </a:r>
            <a:r>
              <a:rPr lang="en-IN" sz="1400" dirty="0" err="1">
                <a:latin typeface="+mn-lt"/>
                <a:cs typeface="+mn-cs"/>
              </a:rPr>
              <a:t>Orabona</a:t>
            </a:r>
            <a:r>
              <a:rPr lang="en-IN" sz="1400" dirty="0">
                <a:latin typeface="+mn-lt"/>
                <a:cs typeface="+mn-cs"/>
              </a:rPr>
              <a:t> – I-70125, Bari, Italy.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IN" sz="1400" dirty="0">
                <a:latin typeface="+mn-lt"/>
                <a:cs typeface="+mn-cs"/>
              </a:rPr>
              <a:t>Research and Design of Intelligent Question Answering System, December 20-December 22, ISBN: 978-0-7695-3504-3.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IN" dirty="0">
              <a:latin typeface="+mn-lt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260CE-6D4E-417D-ADE2-AF71F340FCF7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295400"/>
            <a:ext cx="41910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362200" y="4267200"/>
            <a:ext cx="4698915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Thanking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54C42-9C65-47A4-B08A-1ED706542E4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Contents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066800" y="685800"/>
            <a:ext cx="77724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ill Sans MT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In QA different queries are provided by the user in aim of getting accurate answers in Question Answering Systems.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Question Answering provides perfect solution to retrieve valid and accurate answers to user question asked in natural language instead of query.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Various Scientists are Work on QA from last many with the English, Chinese, Japanese, Korean, etc. languages.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But from some last year’s scientists move their research into regional languages like Tamil, Punjabi, Hindi, Malayalam, etc. 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66800" y="381000"/>
            <a:ext cx="76200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 i="1" dirty="0">
                <a:solidFill>
                  <a:srgbClr val="FF0000"/>
                </a:solidFill>
              </a:rPr>
              <a:t>Question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Question, the word has never a dictionary to know, but the response needs not only a dictionary, but the whole universe sometimes to be searched for </a:t>
            </a:r>
            <a:r>
              <a:rPr lang="en-US" sz="1600" u="sng" dirty="0"/>
              <a:t>just a response</a:t>
            </a:r>
            <a:r>
              <a:rPr lang="en-US" sz="1600" dirty="0"/>
              <a:t>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The question is a noun a sentence recorded or expressed so as the elicit information.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3200400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Question -  “is a request for information”</a:t>
            </a:r>
            <a:endParaRPr lang="en-US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1066800" y="304800"/>
            <a:ext cx="7620000" cy="727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solidFill>
                  <a:srgbClr val="FF0000"/>
                </a:solidFill>
              </a:rPr>
              <a:t>Types of Questions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</a:t>
            </a:r>
            <a:r>
              <a:rPr lang="en-US" sz="1600"/>
              <a:t> </a:t>
            </a:r>
            <a:r>
              <a:rPr lang="en-US" sz="1600" b="1"/>
              <a:t>Factoid Based Questions: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Factoid questions are those questions which the answer is a single fact.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e.g. when was Mahatma Gandhi born?              Where was Gandhi born?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 </a:t>
            </a:r>
            <a:r>
              <a:rPr lang="en-US" sz="1600">
                <a:solidFill>
                  <a:srgbClr val="0070C0"/>
                </a:solidFill>
              </a:rPr>
              <a:t>[who, when, where, how much, …]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</a:t>
            </a:r>
            <a:r>
              <a:rPr lang="en-US" sz="1600"/>
              <a:t> </a:t>
            </a:r>
            <a:r>
              <a:rPr lang="en-US" sz="1600" b="1"/>
              <a:t>Definition Questions: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The answer should be a short paragraph which briefly wishing to know features of the thing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e.g. if ask about person then his birth date, height, eyes color, marriage all are required.  </a:t>
            </a:r>
            <a:r>
              <a:rPr lang="en-US" sz="1600">
                <a:solidFill>
                  <a:srgbClr val="0070C0"/>
                </a:solidFill>
              </a:rPr>
              <a:t>[How, why questions]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</a:t>
            </a:r>
            <a:r>
              <a:rPr lang="en-US" sz="1600"/>
              <a:t> </a:t>
            </a:r>
            <a:r>
              <a:rPr lang="en-US" sz="1600" b="1"/>
              <a:t>Yes- No / True - False Questions: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Are those questions which answer is of type yes or no. / true or False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e.g. Is Aurangabad pollution bigger than Amravati?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066800" y="0"/>
            <a:ext cx="7620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</a:t>
            </a:r>
            <a:r>
              <a:rPr lang="en-US" sz="1600"/>
              <a:t> </a:t>
            </a:r>
            <a:r>
              <a:rPr lang="en-US" sz="1600" b="1"/>
              <a:t>Instruction Based Questions: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Are those questions where instructions are present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e.g. How do I make Tomato Soup?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</a:t>
            </a:r>
            <a:r>
              <a:rPr lang="en-US" sz="1600"/>
              <a:t> </a:t>
            </a:r>
            <a:r>
              <a:rPr lang="en-US" sz="1600" b="1"/>
              <a:t>Explanation Questions: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Are those questions where explanation is required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e.q. Why do Pre-Ph.D. Course?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 List Question</a:t>
            </a:r>
            <a:r>
              <a:rPr lang="en-US" sz="1600"/>
              <a:t>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Are those questions which answer is present in list format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e.g. What are the ingredients are present in Tomato Soup?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066800" y="304800"/>
            <a:ext cx="6629400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ill Sans MT" pitchFamily="34" charset="0"/>
            </a:endParaRPr>
          </a:p>
          <a:p>
            <a:r>
              <a:rPr lang="en-US" sz="1600" b="1" i="1">
                <a:solidFill>
                  <a:srgbClr val="FF0000"/>
                </a:solidFill>
              </a:rPr>
              <a:t>Answer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Answer is a noun, a thing that is said written or done to deal with or as a reaction, statement or situation.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An answer to a particular question may use more than one way of expression.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Thus tends the responses to the unique aspect relevant to each single user. 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143000" y="3810000"/>
            <a:ext cx="7620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If </a:t>
            </a:r>
            <a:r>
              <a:rPr lang="en-US" u="sng">
                <a:solidFill>
                  <a:srgbClr val="0070C0"/>
                </a:solidFill>
                <a:latin typeface="Gill Sans MT" pitchFamily="34" charset="0"/>
              </a:rPr>
              <a:t>a question is a request for information 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and </a:t>
            </a:r>
            <a:r>
              <a:rPr lang="en-US" u="sng">
                <a:solidFill>
                  <a:srgbClr val="0070C0"/>
                </a:solidFill>
                <a:latin typeface="Gill Sans MT" pitchFamily="34" charset="0"/>
              </a:rPr>
              <a:t>answers are given in response to questions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then </a:t>
            </a:r>
            <a:r>
              <a:rPr lang="en-US" u="sng">
                <a:solidFill>
                  <a:srgbClr val="0070C0"/>
                </a:solidFill>
                <a:latin typeface="Gill Sans MT" pitchFamily="34" charset="0"/>
              </a:rPr>
              <a:t>answers must be responses to requests for information</a:t>
            </a:r>
            <a:r>
              <a:rPr lang="en-US">
                <a:solidFill>
                  <a:srgbClr val="0070C0"/>
                </a:solidFill>
                <a:latin typeface="Gill Sans M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66800" y="152400"/>
            <a:ext cx="74676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>
                <a:solidFill>
                  <a:srgbClr val="FF0000"/>
                </a:solidFill>
              </a:rPr>
              <a:t>Types of Question Answering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QA systems can be categorized in many ways, such as by the application domain, answer sources, or target and source languages.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But mainly it divided into two main parts.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i] Open Domain QA System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>
                <a:latin typeface="Gill Sans MT" pitchFamily="34" charset="0"/>
              </a:rPr>
              <a:t>Open-domain question answering systems designed to extract exact answers from free text, rather than a structured database.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>
                <a:latin typeface="Gill Sans MT" pitchFamily="34" charset="0"/>
              </a:rPr>
              <a:t>e.g. GOOGLE – IR type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>
                <a:solidFill>
                  <a:srgbClr val="0070C0"/>
                </a:solidFill>
                <a:latin typeface="Gill Sans MT" pitchFamily="34" charset="0"/>
              </a:rPr>
              <a:t>[newspaper articles (close corpora), the web]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1"/>
              <a:t>ii] Close domain QA System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>
                <a:latin typeface="Gill Sans MT" pitchFamily="34" charset="0"/>
              </a:rPr>
              <a:t>Closed-domain question answering systems designed to extract exact answers from a particular domain or particular passage of text.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>
                <a:solidFill>
                  <a:srgbClr val="0070C0"/>
                </a:solidFill>
                <a:latin typeface="Gill Sans MT" pitchFamily="34" charset="0"/>
              </a:rPr>
              <a:t>[Aerospatiale domain, medical domain, etc.]</a:t>
            </a:r>
            <a:endParaRPr lang="en-US" sz="160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143000" y="0"/>
            <a:ext cx="640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Gill Sans MT" pitchFamily="34" charset="0"/>
              </a:rPr>
              <a:t>Question Answering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143000" y="4572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In 1959,  Research and development of systems capable of answering questions in natural language.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When Turing offered a solution to the question of whether or not machines can think.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He proposed a task he called an Imitation Game," which has eventually become known as the famous Turing Test, in which a human communicates with a machine via a teletype interface and asks questions of it.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Mainly QA is becoming an increasingly important research area in natural language processing. Since 1999,.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Many international question answering contests have been held at conferences and workshops, such as TREC, CLEF, and NTCIR.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Basically QA is special task to search natural language answers from natural language questions.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Gill Sans MT" pitchFamily="34" charset="0"/>
              </a:rPr>
              <a:t>The main task of QA is providing a short answer to a natural language query supported by a document in an underlying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355</TotalTime>
  <Words>1496</Words>
  <Application>Microsoft Office PowerPoint</Application>
  <PresentationFormat>On-screen Show (4:3)</PresentationFormat>
  <Paragraphs>144</Paragraphs>
  <Slides>18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Verdana</vt:lpstr>
      <vt:lpstr>Wingdings</vt:lpstr>
      <vt:lpstr>Wingdings 2</vt:lpstr>
      <vt:lpstr>Solstice</vt:lpstr>
      <vt:lpstr>  Question Answering Systems</vt:lpstr>
      <vt:lpstr>Contents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Study on Question Answering Systems and Techniques</dc:title>
  <dc:creator>scsco</dc:creator>
  <cp:lastModifiedBy>admin</cp:lastModifiedBy>
  <cp:revision>33</cp:revision>
  <dcterms:created xsi:type="dcterms:W3CDTF">2016-05-13T02:33:42Z</dcterms:created>
  <dcterms:modified xsi:type="dcterms:W3CDTF">2019-12-06T10:02:19Z</dcterms:modified>
</cp:coreProperties>
</file>